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5" r:id="rId12"/>
    <p:sldId id="266" r:id="rId13"/>
    <p:sldId id="265" r:id="rId14"/>
    <p:sldId id="280" r:id="rId15"/>
    <p:sldId id="269" r:id="rId16"/>
    <p:sldId id="286" r:id="rId17"/>
    <p:sldId id="270" r:id="rId18"/>
    <p:sldId id="271" r:id="rId19"/>
    <p:sldId id="287" r:id="rId20"/>
    <p:sldId id="274" r:id="rId21"/>
    <p:sldId id="279" r:id="rId22"/>
    <p:sldId id="273" r:id="rId23"/>
    <p:sldId id="272" r:id="rId24"/>
    <p:sldId id="284" r:id="rId25"/>
    <p:sldId id="281" r:id="rId26"/>
    <p:sldId id="283" r:id="rId27"/>
    <p:sldId id="277" r:id="rId28"/>
    <p:sldId id="282" r:id="rId29"/>
    <p:sldId id="289" r:id="rId30"/>
    <p:sldId id="276" r:id="rId31"/>
  </p:sldIdLst>
  <p:sldSz cx="9144000" cy="6858000" type="screen4x3"/>
  <p:notesSz cx="6950075" cy="9167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288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1DEC7FA0-A0A1-4387-97AD-F55BD1577622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0FA7B763-FE73-43C0-A26D-710245AC57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675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633FC45A-9723-4B9E-B3D7-2822D96AE77D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098" tIns="46049" rIns="92098" bIns="460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C3B92C6D-2ECC-4A46-984D-8DF6DAD5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04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92C6D-2ECC-4A46-984D-8DF6DAD542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36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9871-FDE7-4EA1-B5A6-C414DFA51694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0D65-8C35-4403-B922-6ECAFF604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9871-FDE7-4EA1-B5A6-C414DFA51694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0D65-8C35-4403-B922-6ECAFF604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9871-FDE7-4EA1-B5A6-C414DFA51694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0D65-8C35-4403-B922-6ECAFF604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9871-FDE7-4EA1-B5A6-C414DFA51694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0D65-8C35-4403-B922-6ECAFF604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9871-FDE7-4EA1-B5A6-C414DFA51694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0D65-8C35-4403-B922-6ECAFF604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9871-FDE7-4EA1-B5A6-C414DFA51694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0D65-8C35-4403-B922-6ECAFF604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9871-FDE7-4EA1-B5A6-C414DFA51694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0D65-8C35-4403-B922-6ECAFF604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9871-FDE7-4EA1-B5A6-C414DFA51694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0D65-8C35-4403-B922-6ECAFF604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9871-FDE7-4EA1-B5A6-C414DFA51694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0D65-8C35-4403-B922-6ECAFF604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9871-FDE7-4EA1-B5A6-C414DFA51694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0D65-8C35-4403-B922-6ECAFF604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9871-FDE7-4EA1-B5A6-C414DFA51694}" type="datetimeFigureOut">
              <a:rPr lang="en-US" smtClean="0"/>
              <a:pPr/>
              <a:t>5/9/2014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50D65-8C35-4403-B922-6ECAFF604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ED50D65-8C35-4403-B922-6ECAFF604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6D9871-FDE7-4EA1-B5A6-C414DFA51694}" type="datetimeFigureOut">
              <a:rPr lang="en-US" smtClean="0"/>
              <a:pPr/>
              <a:t>5/9/2014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12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ss3.org/" TargetMode="External"/><Relationship Id="rId2" Type="http://schemas.openxmlformats.org/officeDocument/2006/relationships/hyperlink" Target="http://www.sdss.org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hyperlink" Target="http://www.sdss3.org/future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620000" cy="2392362"/>
          </a:xfrm>
        </p:spPr>
        <p:txBody>
          <a:bodyPr/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Astrophysical Research Consortium</a:t>
            </a:r>
            <a:endParaRPr lang="en-US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0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administrative hurdle: divvying up the telescope and designing an effective form of governance, a task taken on by Bruce Margon and Don Baldwin (both UW) for most of 1983.</a:t>
            </a:r>
          </a:p>
          <a:p>
            <a:r>
              <a:rPr lang="en-US" dirty="0" smtClean="0"/>
              <a:t>The Consortium Agreement was signed by all members on January 26, 1984 and effective January 1, spelling out the obligations and allocations of each member.</a:t>
            </a:r>
          </a:p>
          <a:p>
            <a:r>
              <a:rPr lang="en-US" dirty="0" smtClean="0"/>
              <a:t>The breakdown: UW 31.25%, Chicago 31.25%, NMSU 15.625%, Princeton 15.625%, and WSU 6.25%.</a:t>
            </a:r>
          </a:p>
          <a:p>
            <a:r>
              <a:rPr lang="en-US" dirty="0" smtClean="0"/>
              <a:t>The Board of Governors has two representatives from each university (one scientist and one administrator/business person).</a:t>
            </a:r>
          </a:p>
          <a:p>
            <a:r>
              <a:rPr lang="en-US" dirty="0" smtClean="0"/>
              <a:t>At a summer 1983 meeting, Julie Lutz (WSU) proposed the name “Astrophysical Research Consortium.”</a:t>
            </a:r>
          </a:p>
          <a:p>
            <a:r>
              <a:rPr lang="en-US" dirty="0" smtClean="0"/>
              <a:t>ARC incorporated as a non-profit in Washington State on June 26, 1984 and received non-profit status on October 25, 1984.</a:t>
            </a:r>
          </a:p>
        </p:txBody>
      </p:sp>
    </p:spTree>
    <p:extLst>
      <p:ext uri="{BB962C8B-B14F-4D97-AF65-F5344CB8AC3E}">
        <p14:creationId xmlns:p14="http://schemas.microsoft.com/office/powerpoint/2010/main" xmlns="" val="27112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57800"/>
            <a:ext cx="8458200" cy="639762"/>
          </a:xfrm>
        </p:spPr>
        <p:txBody>
          <a:bodyPr/>
          <a:lstStyle/>
          <a:p>
            <a:r>
              <a:rPr lang="en-US" dirty="0" smtClean="0"/>
              <a:t>Don Baldwin, Don York &amp; Roger Angel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57200"/>
            <a:ext cx="2960412" cy="455503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990600"/>
            <a:ext cx="4275002" cy="3505200"/>
          </a:xfrm>
        </p:spPr>
      </p:pic>
    </p:spTree>
    <p:extLst>
      <p:ext uri="{BB962C8B-B14F-4D97-AF65-F5344CB8AC3E}">
        <p14:creationId xmlns:p14="http://schemas.microsoft.com/office/powerpoint/2010/main" xmlns="" val="7879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2514600"/>
            <a:ext cx="7620000" cy="3535680"/>
          </a:xfrm>
        </p:spPr>
        <p:txBody>
          <a:bodyPr>
            <a:noAutofit/>
          </a:bodyPr>
          <a:lstStyle/>
          <a:p>
            <a:r>
              <a:rPr lang="en-US" sz="1800" dirty="0" smtClean="0"/>
              <a:t>Project progress continued in 1983 with the final selection of the Sacramento Peak site near Sunspot, selection of a 3.5m mirror, and development of detailed concepts and budgets.</a:t>
            </a:r>
          </a:p>
          <a:p>
            <a:r>
              <a:rPr lang="en-US" sz="1800" dirty="0" smtClean="0"/>
              <a:t>Consortium members decided to name the site Apache Point, with final approval coming from the Forest Service on April 17, 1985.</a:t>
            </a:r>
          </a:p>
          <a:p>
            <a:r>
              <a:rPr lang="en-US" sz="1800" dirty="0" smtClean="0"/>
              <a:t>In 1984, the group could elect officers, make appointments, and begin spending their contributed resources.</a:t>
            </a:r>
          </a:p>
          <a:p>
            <a:r>
              <a:rPr lang="en-US" sz="1800" dirty="0" smtClean="0"/>
              <a:t>In the first meeting, Margon was voted the Chair of ARC, Baldwin the Secretary/Treasurer, York the Director of the Observatory, Anderson the Assoc. Director for the Site, Balick the Assoc. Director for the Telescope, and Al Harper (Chicago) the Assoc. Director for Instruments.</a:t>
            </a:r>
            <a:endParaRPr lang="en-US" sz="1800" dirty="0"/>
          </a:p>
        </p:txBody>
      </p:sp>
      <p:pic>
        <p:nvPicPr>
          <p:cNvPr id="1026" name="Picture 2" descr="http://casa.colorado.edu/ResearchProjects/arc/ARC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6741"/>
            <a:ext cx="5300532" cy="15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43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410200"/>
            <a:ext cx="7772400" cy="594360"/>
          </a:xfrm>
        </p:spPr>
        <p:txBody>
          <a:bodyPr/>
          <a:lstStyle/>
          <a:p>
            <a:r>
              <a:rPr lang="en-US" dirty="0" smtClean="0"/>
              <a:t>Sunspot, New Mexico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4800"/>
            <a:ext cx="7596496" cy="5123811"/>
          </a:xfrm>
        </p:spPr>
      </p:pic>
      <p:sp>
        <p:nvSpPr>
          <p:cNvPr id="2" name="Oval 1"/>
          <p:cNvSpPr/>
          <p:nvPr/>
        </p:nvSpPr>
        <p:spPr>
          <a:xfrm>
            <a:off x="5486400" y="2438400"/>
            <a:ext cx="990600" cy="990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9200" y="39740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Future home of APO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H="1" flipV="1">
            <a:off x="6172200" y="3505200"/>
            <a:ext cx="152400" cy="46886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78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27" t="24065" r="8749" b="37788"/>
          <a:stretch/>
        </p:blipFill>
        <p:spPr>
          <a:xfrm>
            <a:off x="228600" y="1295400"/>
            <a:ext cx="7959084" cy="2895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ARC Members: Then &amp; Now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0203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Funds provided by ARC came from state sources and private donations to the member institutions.</a:t>
            </a:r>
          </a:p>
          <a:p>
            <a:r>
              <a:rPr lang="en-US" dirty="0" smtClean="0"/>
              <a:t>Members continued to look for sources to fund their individual membership dues and developed a plan for ARC to approach national organizations for funds that would reduce dues on a pro-rata basis.</a:t>
            </a:r>
          </a:p>
          <a:p>
            <a:r>
              <a:rPr lang="en-US" dirty="0" smtClean="0"/>
              <a:t>Although individual members found success, the coordinated effort from ARC did not. However, ARC found huge success with NSF funding.</a:t>
            </a:r>
          </a:p>
          <a:p>
            <a:r>
              <a:rPr lang="en-US" dirty="0" smtClean="0"/>
              <a:t>Once ARC formed, proposed budgets for 1984 ($1m) and 1985 ($4m) were put in place to start design and building of the telescopes and facilities and to complete site preparation.</a:t>
            </a:r>
          </a:p>
          <a:p>
            <a:r>
              <a:rPr lang="en-US" dirty="0" smtClean="0"/>
              <a:t>With rising costs, tough decisions had to be made, such as eliminating an on-site aluminizing facility at the observatory.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85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447800"/>
            <a:ext cx="7199766" cy="4038600"/>
          </a:xfrm>
        </p:spPr>
      </p:pic>
    </p:spTree>
    <p:extLst>
      <p:ext uri="{BB962C8B-B14F-4D97-AF65-F5344CB8AC3E}">
        <p14:creationId xmlns:p14="http://schemas.microsoft.com/office/powerpoint/2010/main" xmlns="" val="31263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828800"/>
            <a:ext cx="4326991" cy="3505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914400"/>
            <a:ext cx="3621024" cy="5334779"/>
          </a:xfrm>
        </p:spPr>
      </p:pic>
    </p:spTree>
    <p:extLst>
      <p:ext uri="{BB962C8B-B14F-4D97-AF65-F5344CB8AC3E}">
        <p14:creationId xmlns:p14="http://schemas.microsoft.com/office/powerpoint/2010/main" xmlns="" val="2767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 Proposal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Originally, members planned to submit a proposal by the end of 1983 for $3.75 million, but by the time it was submitted in May 1984, the amount had grown to $5.565 million.</a:t>
            </a:r>
          </a:p>
          <a:p>
            <a:r>
              <a:rPr lang="en-US" dirty="0" smtClean="0"/>
              <a:t>The in-person peer review took place on October 23, 1985 and in early 1986 NSF asked ARC to consider a revised budget of $3.3 million.</a:t>
            </a:r>
          </a:p>
          <a:p>
            <a:r>
              <a:rPr lang="en-US" dirty="0" smtClean="0"/>
              <a:t>ARC agreed to accept the revised budget and move forward with telescope fabrication. NSF agreed to give $450K more, with ARC members coming up with the remaining $750K.</a:t>
            </a:r>
          </a:p>
          <a:p>
            <a:r>
              <a:rPr lang="en-US" dirty="0" smtClean="0"/>
              <a:t>Given budget restraints, only the echelle spectrograph, 2m camera and a makeshift CCD camera could be finished.</a:t>
            </a:r>
          </a:p>
          <a:p>
            <a:r>
              <a:rPr lang="en-US" dirty="0" smtClean="0"/>
              <a:t>On July 11, 1986, NSF granted ARC $3.74 million but the project was behind schedule by one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10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295400"/>
            <a:ext cx="6614810" cy="3886200"/>
          </a:xfrm>
        </p:spPr>
      </p:pic>
    </p:spTree>
    <p:extLst>
      <p:ext uri="{BB962C8B-B14F-4D97-AF65-F5344CB8AC3E}">
        <p14:creationId xmlns:p14="http://schemas.microsoft.com/office/powerpoint/2010/main" xmlns="" val="13417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4419600" cy="4590288"/>
          </a:xfrm>
        </p:spPr>
        <p:txBody>
          <a:bodyPr>
            <a:noAutofit/>
          </a:bodyPr>
          <a:lstStyle/>
          <a:p>
            <a:r>
              <a:rPr lang="en-US" sz="1600" dirty="0" smtClean="0"/>
              <a:t>By the 1950s, the biggest and best astronomy tools in the US were concentrated in a handful of universities.</a:t>
            </a:r>
          </a:p>
          <a:p>
            <a:r>
              <a:rPr lang="en-US" sz="1600" dirty="0" smtClean="0"/>
              <a:t>AURA national observatories didn’t support the needs of a university department to implement long-term observing programs.</a:t>
            </a:r>
          </a:p>
          <a:p>
            <a:r>
              <a:rPr lang="en-US" sz="1600" dirty="0" smtClean="0"/>
              <a:t>In 1984, NMSU, Princeton, University of Chicago, UW, and WSU formed ARC to create an observatory that provided telescope time based on investment.</a:t>
            </a:r>
          </a:p>
          <a:p>
            <a:r>
              <a:rPr lang="en-US" sz="1600" dirty="0" smtClean="0"/>
              <a:t>Prior to ARC, none of the consortium members had telescopes greater than 1.0m and locations weren’t ideal.</a:t>
            </a:r>
          </a:p>
          <a:p>
            <a:r>
              <a:rPr lang="en-US" sz="1600" dirty="0" smtClean="0"/>
              <a:t>Today, almost every telescope project is a cooperative effort – models of cooperation that rely on pioneering steps by groups like ARC.</a:t>
            </a: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57200"/>
            <a:ext cx="2135069" cy="3200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1" r="3629" b="2549"/>
          <a:stretch/>
        </p:blipFill>
        <p:spPr>
          <a:xfrm>
            <a:off x="5486400" y="4026763"/>
            <a:ext cx="2088472" cy="230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2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91440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xmlns="" val="5515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93" t="19787" r="12917" b="31590"/>
          <a:stretch/>
        </p:blipFill>
        <p:spPr>
          <a:xfrm>
            <a:off x="838200" y="1524000"/>
            <a:ext cx="7279791" cy="381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sz="3600" dirty="0" smtClean="0"/>
              <a:t>Annual 3.5m Telescope Assessments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1096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2209800"/>
            <a:ext cx="4147491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064" y="838200"/>
            <a:ext cx="3615595" cy="534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91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Completion of APO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early 1993, with the primary mirror on site, ARC set a date for the dedication to coincide with a rare annual solar eclipse the following year.</a:t>
            </a:r>
          </a:p>
          <a:p>
            <a:r>
              <a:rPr lang="en-US" dirty="0" smtClean="0"/>
              <a:t>The eclipse took place at 10:30am during which guests from the Goddard Space Flight Center imaged solar spectral lines with their 12m spectrometer.</a:t>
            </a:r>
          </a:p>
          <a:p>
            <a:r>
              <a:rPr lang="en-US" dirty="0" smtClean="0"/>
              <a:t>The dual imaging spectrograph (DIS) built by Gunn took its first images in April 1994 and has since become the observatory workhorse.</a:t>
            </a:r>
          </a:p>
          <a:p>
            <a:r>
              <a:rPr lang="en-US" dirty="0" smtClean="0"/>
              <a:t>On May 27, 2004, ARC celebrated the 20</a:t>
            </a:r>
            <a:r>
              <a:rPr lang="en-US" baseline="30000" dirty="0" smtClean="0"/>
              <a:t>th</a:t>
            </a:r>
            <a:r>
              <a:rPr lang="en-US" dirty="0" smtClean="0"/>
              <a:t> year of its existence and the 10-year anniversary of the 3.5m telescope. The accomplishments: creating a thriving organization, constructing a world-class observatory, and fulfilling its goals of building strong astronomy departments and conducting great scientific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56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of Governors</a:t>
            </a:r>
            <a:br>
              <a:rPr lang="en-US" dirty="0" smtClean="0"/>
            </a:br>
            <a:r>
              <a:rPr lang="en-US" sz="3600" i="1" dirty="0" smtClean="0"/>
              <a:t>1984 - Current</a:t>
            </a:r>
            <a:endParaRPr lang="en-US" sz="3600" i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5" t="11820" r="46746" b="56589"/>
          <a:stretch/>
        </p:blipFill>
        <p:spPr>
          <a:xfrm>
            <a:off x="1769590" y="2133600"/>
            <a:ext cx="5164610" cy="261521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86" t="11820" r="7654" b="66563"/>
          <a:stretch/>
        </p:blipFill>
        <p:spPr>
          <a:xfrm>
            <a:off x="1752600" y="5029200"/>
            <a:ext cx="4188166" cy="1796121"/>
          </a:xfrm>
        </p:spPr>
      </p:pic>
      <p:pic>
        <p:nvPicPr>
          <p:cNvPr id="7" name="Picture 2" descr="http://faculty.washington.edu/salathe/images/UW_W-Logo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1138" y="1880108"/>
            <a:ext cx="414662" cy="2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udentaffairs.utep.edu/Portals/75/nmsu%20logo%20-%20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63327"/>
            <a:ext cx="431750" cy="47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deepshadesofblue.com/wp-content/uploads/2012/06/WSU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9667" y1="45000" x2="43333" y2="66667"/>
                        <a14:foregroundMark x1="56667" y1="59000" x2="61667" y2="78667"/>
                        <a14:foregroundMark x1="77000" y1="70333" x2="87333" y2="69000"/>
                        <a14:foregroundMark x1="66333" y1="90667" x2="66333" y2="8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eb.math.princeton.edu/~kfelker/images/Princeton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77283"/>
            <a:ext cx="457200" cy="43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irononsticker.com/images/2012/09/10/University%20of%20Chicago%20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86840"/>
            <a:ext cx="381000" cy="5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ryceharlow.org/wp-content/uploads/2012/10/JHU-Seal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6322"/>
            <a:ext cx="388187" cy="5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a/a0/University-of-Colorado-Boulder-sports-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1139" y="4748813"/>
            <a:ext cx="504236" cy="3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aculty.virginia.edu/spsuva/images/uva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6226" y="4677545"/>
            <a:ext cx="434724" cy="4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abine-huebner.net/IA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7103" y="4616155"/>
            <a:ext cx="701207" cy="52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18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7" t="17347" r="8288" b="12751"/>
          <a:stretch/>
        </p:blipFill>
        <p:spPr>
          <a:xfrm>
            <a:off x="533400" y="1676400"/>
            <a:ext cx="7599286" cy="47939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Governors</a:t>
            </a:r>
            <a:br>
              <a:rPr lang="en-US" dirty="0"/>
            </a:br>
            <a:r>
              <a:rPr lang="en-US" sz="3600" i="1" dirty="0" smtClean="0"/>
              <a:t>as of May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38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88" t="20194" r="7587" b="25566"/>
          <a:stretch/>
        </p:blipFill>
        <p:spPr>
          <a:xfrm>
            <a:off x="685800" y="1882066"/>
            <a:ext cx="7324079" cy="3719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Administrators &amp; Directors</a:t>
            </a:r>
            <a:r>
              <a:rPr lang="en-US" dirty="0"/>
              <a:t/>
            </a:r>
            <a:br>
              <a:rPr lang="en-US" dirty="0"/>
            </a:br>
            <a:r>
              <a:rPr lang="en-US" sz="3600" i="1" dirty="0"/>
              <a:t>as of May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1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886200"/>
            <a:ext cx="7772400" cy="594360"/>
          </a:xfrm>
        </p:spPr>
        <p:txBody>
          <a:bodyPr/>
          <a:lstStyle/>
          <a:p>
            <a:r>
              <a:rPr lang="en-US" sz="2400" dirty="0" smtClean="0"/>
              <a:t>For more information visit: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7999" y="4486656"/>
            <a:ext cx="3657600" cy="1533144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SDSS-I/II	</a:t>
            </a:r>
            <a:r>
              <a:rPr lang="en-US" sz="1800" dirty="0" smtClean="0">
                <a:hlinkClick r:id="rId2"/>
              </a:rPr>
              <a:t>www.sdss.org</a:t>
            </a:r>
            <a:endParaRPr lang="en-US" sz="1800" dirty="0" smtClean="0"/>
          </a:p>
          <a:p>
            <a:pPr algn="l"/>
            <a:r>
              <a:rPr lang="en-US" sz="1800" dirty="0" smtClean="0"/>
              <a:t>SDSS-III	</a:t>
            </a:r>
            <a:r>
              <a:rPr lang="en-US" sz="1800" dirty="0" smtClean="0">
                <a:hlinkClick r:id="rId3"/>
              </a:rPr>
              <a:t>www.sdss3.org</a:t>
            </a:r>
            <a:endParaRPr lang="en-US" sz="1800" dirty="0" smtClean="0"/>
          </a:p>
          <a:p>
            <a:pPr algn="l"/>
            <a:r>
              <a:rPr lang="en-US" sz="1800" dirty="0" smtClean="0"/>
              <a:t>SDSS-IV	</a:t>
            </a:r>
            <a:r>
              <a:rPr lang="en-US" sz="1800" dirty="0" smtClean="0">
                <a:hlinkClick r:id="rId4"/>
              </a:rPr>
              <a:t>www.sdss3.org/future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7" t="9210" r="44442" b="75741"/>
          <a:stretch/>
        </p:blipFill>
        <p:spPr>
          <a:xfrm>
            <a:off x="1447800" y="1676400"/>
            <a:ext cx="5838662" cy="2254758"/>
          </a:xfrm>
        </p:spPr>
      </p:pic>
      <p:pic>
        <p:nvPicPr>
          <p:cNvPr id="2050" name="Picture 2" descr="http://upload.wikimedia.org/wikipedia/en/b/b6/SDSS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0438" y="4191000"/>
            <a:ext cx="952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b="1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600" b="0" dirty="0" smtClean="0"/>
              <a:t>Sloan Digital Sky Survey</a:t>
            </a:r>
            <a:endParaRPr lang="en-US" sz="4600" b="0" dirty="0"/>
          </a:p>
        </p:txBody>
      </p:sp>
    </p:spTree>
    <p:extLst>
      <p:ext uri="{BB962C8B-B14F-4D97-AF65-F5344CB8AC3E}">
        <p14:creationId xmlns:p14="http://schemas.microsoft.com/office/powerpoint/2010/main" xmlns="" val="9456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dss.org/photos/98_649.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078095" cy="63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9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celebrate…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30 years of ARC’s existence</a:t>
            </a:r>
          </a:p>
          <a:p>
            <a:pPr marL="342900" lvl="1">
              <a:buClr>
                <a:schemeClr val="accent1"/>
              </a:buClr>
            </a:pPr>
            <a:r>
              <a:rPr lang="en-US" sz="2800" dirty="0" smtClean="0"/>
              <a:t>20-year </a:t>
            </a:r>
            <a:r>
              <a:rPr lang="en-US" sz="2800" dirty="0"/>
              <a:t>anniversary of the dedication of the 3.5m </a:t>
            </a:r>
            <a:r>
              <a:rPr lang="en-US" sz="2800" dirty="0" smtClean="0"/>
              <a:t>telescope</a:t>
            </a:r>
          </a:p>
          <a:p>
            <a:pPr marL="342900" lvl="1">
              <a:buClr>
                <a:schemeClr val="accent1"/>
              </a:buClr>
            </a:pPr>
            <a:r>
              <a:rPr lang="en-US" sz="2800" dirty="0"/>
              <a:t>APO providing quality observing time to astronomers and students</a:t>
            </a:r>
          </a:p>
          <a:p>
            <a:pPr marL="342900" lvl="1">
              <a:buClr>
                <a:schemeClr val="accent1"/>
              </a:buClr>
            </a:pPr>
            <a:r>
              <a:rPr lang="en-US" sz="2800" dirty="0" smtClean="0"/>
              <a:t>Successful </a:t>
            </a:r>
            <a:r>
              <a:rPr lang="en-US" sz="2800" dirty="0"/>
              <a:t>completion of SDSS-III observing next </a:t>
            </a:r>
            <a:r>
              <a:rPr lang="en-US" sz="2800" dirty="0" smtClean="0"/>
              <a:t>month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805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7555467" cy="4460943"/>
          </a:xfr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81000" y="5562600"/>
            <a:ext cx="7772400" cy="594360"/>
          </a:xfrm>
        </p:spPr>
        <p:txBody>
          <a:bodyPr/>
          <a:lstStyle/>
          <a:p>
            <a:pPr algn="ctr"/>
            <a:r>
              <a:rPr lang="en-US" sz="2200" b="1" dirty="0" smtClean="0"/>
              <a:t>Plan for APO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xmlns="" val="22891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po.nmsu.edu/09sit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8138"/>
            <a:ext cx="10413507" cy="69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61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/>
              <a:t>Founding Members: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dirty="0" smtClean="0"/>
              <a:t>University of Washington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In 1965, UW hired Paul Hodge and George Wallerstein to join Theodor Jacobsen and expand the Astronomy Department.</a:t>
            </a:r>
          </a:p>
          <a:p>
            <a:r>
              <a:rPr lang="en-US" sz="1600" dirty="0" smtClean="0"/>
              <a:t>Hodge and Wallerstein hired Ed Mannery and began to plan for an observatory but realized they needed a better location outside of Washington, a larger resource base for funding, and a partnership with other astronomy departments.</a:t>
            </a:r>
          </a:p>
          <a:p>
            <a:r>
              <a:rPr lang="en-US" sz="1600" dirty="0" smtClean="0"/>
              <a:t>UW Regents authorized construction in 1965 and Hodge and Wallerstein spent the next ten years searching for potential partners.</a:t>
            </a:r>
          </a:p>
          <a:p>
            <a:r>
              <a:rPr lang="en-US" sz="1600" dirty="0" smtClean="0"/>
              <a:t>By 1981, UW ranked second in allocation of NOAO telescope time among US institutions, and first in per capita allocation.</a:t>
            </a:r>
          </a:p>
          <a:p>
            <a:r>
              <a:rPr lang="en-US" sz="1600" dirty="0" smtClean="0"/>
              <a:t>In 1978/79, Bruce Balick began exploring a partnership with Howard University, NMSU, and WSU and presenting ideas for an advanced technology telescope to groups around the country.</a:t>
            </a:r>
          </a:p>
          <a:p>
            <a:r>
              <a:rPr lang="en-US" sz="1600" dirty="0" smtClean="0"/>
              <a:t>The results:</a:t>
            </a:r>
          </a:p>
          <a:p>
            <a:pPr lvl="1"/>
            <a:r>
              <a:rPr lang="en-US" sz="1400" dirty="0" smtClean="0"/>
              <a:t>a lightweight, 2m mirror only 6cm thick with a servo control system driven by computer for precision pointing</a:t>
            </a:r>
          </a:p>
          <a:p>
            <a:pPr lvl="1"/>
            <a:r>
              <a:rPr lang="en-US" sz="1400" dirty="0" smtClean="0"/>
              <a:t>a cost-effective site at Sunspot, NM on the Sacramento Peak campus of the National Solar Observatory</a:t>
            </a:r>
          </a:p>
          <a:p>
            <a:r>
              <a:rPr lang="en-US" sz="1600" dirty="0" smtClean="0"/>
              <a:t>The overall project cost was estimated at $3.6 million.</a:t>
            </a:r>
            <a:endParaRPr lang="en-US" sz="1600" dirty="0"/>
          </a:p>
        </p:txBody>
      </p:sp>
      <p:pic>
        <p:nvPicPr>
          <p:cNvPr id="6146" name="Picture 2" descr="http://faculty.washington.edu/salathe/images/UW_W-Logo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01851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43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/>
              <a:t>Founding Members: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New Mexico State University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1978, with a size similar to UW and as a frequent user of Kitt Peak, the NMSU Astronomy Department recognized the need to secure access to a 2+m telescope to support faculty and graduate research programs.</a:t>
            </a:r>
          </a:p>
          <a:p>
            <a:r>
              <a:rPr lang="en-US" dirty="0" smtClean="0"/>
              <a:t>NMSU initially hoped to contribute $500K in cash and provide a site and operations building to meet a $900K commitment for 25% participation, but the partners decided that the Sunspot site was better and it was free.</a:t>
            </a:r>
          </a:p>
          <a:p>
            <a:r>
              <a:rPr lang="en-US" dirty="0" smtClean="0"/>
              <a:t>In July 1981, NMSU committed to $576K for a 16% share, with hopes to raise more funds to buy a 25% share.</a:t>
            </a:r>
            <a:endParaRPr lang="en-US" dirty="0"/>
          </a:p>
        </p:txBody>
      </p:sp>
      <p:pic>
        <p:nvPicPr>
          <p:cNvPr id="1026" name="Picture 2" descr="http://studentaffairs.utep.edu/Portals/75/nmsu%20logo%20-%20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5754"/>
            <a:ext cx="131918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17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/>
              <a:t>Founding Members:</a:t>
            </a: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000" dirty="0" smtClean="0"/>
              <a:t>Washington State University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WSU had a small astronomy program with only two observers, Tom Lutz and Julie Lutz, UW invited them to join.</a:t>
            </a:r>
          </a:p>
          <a:p>
            <a:r>
              <a:rPr lang="en-US" dirty="0" smtClean="0"/>
              <a:t>Both groups had collaborated in the past at Kitt Peak and Manastash Ridge.</a:t>
            </a:r>
          </a:p>
          <a:p>
            <a:r>
              <a:rPr lang="en-US" dirty="0" smtClean="0"/>
              <a:t>WSU could not add personal expertise, but they could contribute a small share of money for a small share of observing time.</a:t>
            </a:r>
          </a:p>
          <a:p>
            <a:r>
              <a:rPr lang="en-US" dirty="0" smtClean="0"/>
              <a:t>For a 5% share, WSU’s commitment was $180K.</a:t>
            </a:r>
          </a:p>
          <a:p>
            <a:r>
              <a:rPr lang="en-US" dirty="0" smtClean="0"/>
              <a:t>WSU would later sell its share to the University of Colorado at Boulder in July 2001, as it could not justify the cost nor fully use its telescope time.</a:t>
            </a:r>
          </a:p>
        </p:txBody>
      </p:sp>
      <p:pic>
        <p:nvPicPr>
          <p:cNvPr id="5122" name="Picture 2" descr="http://deepshadesofblue.com/wp-content/uploads/2012/06/WSU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39667" y1="45000" x2="43333" y2="66667"/>
                        <a14:foregroundMark x1="56667" y1="59000" x2="61667" y2="78667"/>
                        <a14:foregroundMark x1="77000" y1="70333" x2="87333" y2="69000"/>
                        <a14:foregroundMark x1="66333" y1="90667" x2="66333" y2="8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30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/>
              <a:t>Founding Members: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Howard </a:t>
            </a:r>
            <a:r>
              <a:rPr lang="en-US" sz="4400" dirty="0"/>
              <a:t>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the late 1970s, Ben Peery moved to Howard University to start an astronomy program. Balick (UW) contacted him, thinking that involvement in a telescope project would help grow the new program.</a:t>
            </a:r>
          </a:p>
          <a:p>
            <a:r>
              <a:rPr lang="en-US" dirty="0" smtClean="0"/>
              <a:t>Peery proposed to buy a 30% share in the partnership, and Howard officials agreed to $1.08 million in funding contingent upon Congress approval.</a:t>
            </a:r>
          </a:p>
          <a:p>
            <a:r>
              <a:rPr lang="en-US" dirty="0" smtClean="0"/>
              <a:t>In August 1981, the UW attorney general began drawing up an agreement for the four universities.</a:t>
            </a:r>
          </a:p>
          <a:p>
            <a:r>
              <a:rPr lang="en-US" dirty="0" smtClean="0"/>
              <a:t>However, Howard’s request to Congress was excluded from President Reagan’s budget and never resurfaced.</a:t>
            </a:r>
          </a:p>
          <a:p>
            <a:r>
              <a:rPr lang="en-US" dirty="0" smtClean="0"/>
              <a:t>Howard maintained an active role until the end but had to drop out in early 1982.</a:t>
            </a:r>
          </a:p>
        </p:txBody>
      </p:sp>
      <p:pic>
        <p:nvPicPr>
          <p:cNvPr id="4098" name="Picture 2" descr="http://www.coas.howard.edu/images/hulogo/howard_university_logo2896x28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8395"/>
            <a:ext cx="1397238" cy="13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16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/>
              <a:t>Founding Members: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4400" dirty="0" smtClean="0"/>
              <a:t>Princeton </a:t>
            </a:r>
            <a:r>
              <a:rPr lang="en-US" sz="4400" dirty="0"/>
              <a:t>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January 1981, Princeton found out they weren’t selected for a proposal to manage Hubble Space Telescope data acquisition and reduction but they still had a $1 million endowment originally intended for that project.</a:t>
            </a:r>
          </a:p>
          <a:p>
            <a:r>
              <a:rPr lang="en-US" dirty="0" smtClean="0"/>
              <a:t>At this point, the department decided to get involved in ground-based astronomy.</a:t>
            </a:r>
          </a:p>
          <a:p>
            <a:r>
              <a:rPr lang="en-US" dirty="0" smtClean="0"/>
              <a:t>Wallerstein (UW) mentioned in an early 1982 visit with Edward Jenkins that UW was forming a consortium to build a 2.5m telescope and Princeton’s $1 million would buy a substantial share of telescope time.</a:t>
            </a:r>
          </a:p>
          <a:p>
            <a:r>
              <a:rPr lang="en-US" dirty="0" smtClean="0"/>
              <a:t>Chair Jerry Ostriker asked Don York to investigate participation in the project, but Don soon moved to the University of Chicago.</a:t>
            </a:r>
          </a:p>
          <a:p>
            <a:r>
              <a:rPr lang="en-US" dirty="0" smtClean="0"/>
              <a:t>Princeton remained interested at a $500K level and lobbied for a larger telescope. Jim Gunn agreed to build a double imaging spectrograph.</a:t>
            </a:r>
          </a:p>
        </p:txBody>
      </p:sp>
      <p:pic>
        <p:nvPicPr>
          <p:cNvPr id="3074" name="Picture 2" descr="https://web.math.princeton.edu/~kfelker/images/Princeton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136" y="228600"/>
            <a:ext cx="1143000" cy="10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95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/>
              <a:t>Founding Members: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400" dirty="0" smtClean="0"/>
              <a:t>University of Chicago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At UW, the telescope engineering group spent the rest of 1982 planning to building a larger 3m telescope, which would require another partner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Chicago already had access to Yerkes Observatory and MacDonald Observatory in Texas, but access to newer and larger telescopes was more difficult.</a:t>
            </a:r>
          </a:p>
          <a:p>
            <a:r>
              <a:rPr lang="en-US" dirty="0" smtClean="0"/>
              <a:t>In fall 1982, York moved to Chicago, after Dean Stuart Rice had suggested building a big telescope earlier that year.</a:t>
            </a:r>
          </a:p>
          <a:p>
            <a:r>
              <a:rPr lang="en-US" dirty="0" smtClean="0"/>
              <a:t>Rice was on the National Science Board and received a letter suggesting that space telescopes should be the national telescopes and the NSF should fund other ground-based projects.</a:t>
            </a:r>
          </a:p>
          <a:p>
            <a:r>
              <a:rPr lang="en-US" dirty="0" smtClean="0"/>
              <a:t>Having just explored this topic for Princeton, York had the solution and Chicago signed up for a share equal to UW.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www.irononsticker.com/images/2012/09/10/University%20of%20Chicago%20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84406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07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449</TotalTime>
  <Words>1672</Words>
  <Application>Microsoft Office PowerPoint</Application>
  <PresentationFormat>On-screen Show (4:3)</PresentationFormat>
  <Paragraphs>93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Adjacency</vt:lpstr>
      <vt:lpstr>Astrophysical Research Consortium</vt:lpstr>
      <vt:lpstr>Introduction</vt:lpstr>
      <vt:lpstr>Plan for APO</vt:lpstr>
      <vt:lpstr>Founding Members: University of Washington</vt:lpstr>
      <vt:lpstr>Founding Members: New Mexico State University</vt:lpstr>
      <vt:lpstr>Founding Members: Washington State University</vt:lpstr>
      <vt:lpstr>Founding Members: Howard University</vt:lpstr>
      <vt:lpstr>Founding Members: Princeton University</vt:lpstr>
      <vt:lpstr>Founding Members: University of Chicago</vt:lpstr>
      <vt:lpstr>Formation of ARC</vt:lpstr>
      <vt:lpstr>Slide 11</vt:lpstr>
      <vt:lpstr>Slide 12</vt:lpstr>
      <vt:lpstr>Sunspot, New Mexico</vt:lpstr>
      <vt:lpstr>ARC Members: Then &amp; Now</vt:lpstr>
      <vt:lpstr>Fundraising</vt:lpstr>
      <vt:lpstr>Slide 16</vt:lpstr>
      <vt:lpstr>Slide 17</vt:lpstr>
      <vt:lpstr>NSF Proposal</vt:lpstr>
      <vt:lpstr>Slide 19</vt:lpstr>
      <vt:lpstr>Slide 20</vt:lpstr>
      <vt:lpstr>Annual 3.5m Telescope Assessments</vt:lpstr>
      <vt:lpstr>Slide 22</vt:lpstr>
      <vt:lpstr>Completion of APO</vt:lpstr>
      <vt:lpstr>Board of Governors 1984 - Current</vt:lpstr>
      <vt:lpstr>Board of Governors as of May 1, 2014</vt:lpstr>
      <vt:lpstr>Administrators &amp; Directors as of May 1, 2014</vt:lpstr>
      <vt:lpstr>For more information visit:</vt:lpstr>
      <vt:lpstr>Slide 28</vt:lpstr>
      <vt:lpstr>Let’s celebrate…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Astrophysical Research Consortium</dc:title>
  <dc:creator>R. Beck</dc:creator>
  <cp:lastModifiedBy>evansm</cp:lastModifiedBy>
  <cp:revision>94</cp:revision>
  <cp:lastPrinted>2014-05-09T21:58:35Z</cp:lastPrinted>
  <dcterms:created xsi:type="dcterms:W3CDTF">2014-05-08T19:51:14Z</dcterms:created>
  <dcterms:modified xsi:type="dcterms:W3CDTF">2014-05-09T23:07:20Z</dcterms:modified>
</cp:coreProperties>
</file>